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6" d="100"/>
          <a:sy n="76" d="100"/>
        </p:scale>
        <p:origin x="-284" y="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4AE013-6615-4D3B-8BDB-BA95DD39BF72}"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E2E2-5006-46D0-9E4C-0445F6A9488C}" type="slidenum">
              <a:rPr lang="en-US" smtClean="0"/>
              <a:t>‹#›</a:t>
            </a:fld>
            <a:endParaRPr lang="en-US"/>
          </a:p>
        </p:txBody>
      </p:sp>
    </p:spTree>
    <p:extLst>
      <p:ext uri="{BB962C8B-B14F-4D97-AF65-F5344CB8AC3E}">
        <p14:creationId xmlns:p14="http://schemas.microsoft.com/office/powerpoint/2010/main" val="3418588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4AE013-6615-4D3B-8BDB-BA95DD39BF72}"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E2E2-5006-46D0-9E4C-0445F6A9488C}" type="slidenum">
              <a:rPr lang="en-US" smtClean="0"/>
              <a:t>‹#›</a:t>
            </a:fld>
            <a:endParaRPr lang="en-US"/>
          </a:p>
        </p:txBody>
      </p:sp>
    </p:spTree>
    <p:extLst>
      <p:ext uri="{BB962C8B-B14F-4D97-AF65-F5344CB8AC3E}">
        <p14:creationId xmlns:p14="http://schemas.microsoft.com/office/powerpoint/2010/main" val="2749677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4AE013-6615-4D3B-8BDB-BA95DD39BF72}"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E2E2-5006-46D0-9E4C-0445F6A9488C}" type="slidenum">
              <a:rPr lang="en-US" smtClean="0"/>
              <a:t>‹#›</a:t>
            </a:fld>
            <a:endParaRPr lang="en-US"/>
          </a:p>
        </p:txBody>
      </p:sp>
    </p:spTree>
    <p:extLst>
      <p:ext uri="{BB962C8B-B14F-4D97-AF65-F5344CB8AC3E}">
        <p14:creationId xmlns:p14="http://schemas.microsoft.com/office/powerpoint/2010/main" val="2807984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4AE013-6615-4D3B-8BDB-BA95DD39BF72}"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E2E2-5006-46D0-9E4C-0445F6A9488C}" type="slidenum">
              <a:rPr lang="en-US" smtClean="0"/>
              <a:t>‹#›</a:t>
            </a:fld>
            <a:endParaRPr lang="en-US"/>
          </a:p>
        </p:txBody>
      </p:sp>
    </p:spTree>
    <p:extLst>
      <p:ext uri="{BB962C8B-B14F-4D97-AF65-F5344CB8AC3E}">
        <p14:creationId xmlns:p14="http://schemas.microsoft.com/office/powerpoint/2010/main" val="1962383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4AE013-6615-4D3B-8BDB-BA95DD39BF72}"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E2E2-5006-46D0-9E4C-0445F6A9488C}" type="slidenum">
              <a:rPr lang="en-US" smtClean="0"/>
              <a:t>‹#›</a:t>
            </a:fld>
            <a:endParaRPr lang="en-US"/>
          </a:p>
        </p:txBody>
      </p:sp>
    </p:spTree>
    <p:extLst>
      <p:ext uri="{BB962C8B-B14F-4D97-AF65-F5344CB8AC3E}">
        <p14:creationId xmlns:p14="http://schemas.microsoft.com/office/powerpoint/2010/main" val="70309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4AE013-6615-4D3B-8BDB-BA95DD39BF72}" type="datetimeFigureOut">
              <a:rPr lang="en-US" smtClean="0"/>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DE2E2-5006-46D0-9E4C-0445F6A9488C}" type="slidenum">
              <a:rPr lang="en-US" smtClean="0"/>
              <a:t>‹#›</a:t>
            </a:fld>
            <a:endParaRPr lang="en-US"/>
          </a:p>
        </p:txBody>
      </p:sp>
    </p:spTree>
    <p:extLst>
      <p:ext uri="{BB962C8B-B14F-4D97-AF65-F5344CB8AC3E}">
        <p14:creationId xmlns:p14="http://schemas.microsoft.com/office/powerpoint/2010/main" val="1974200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4AE013-6615-4D3B-8BDB-BA95DD39BF72}" type="datetimeFigureOut">
              <a:rPr lang="en-US" smtClean="0"/>
              <a:t>4/18/2016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3DE2E2-5006-46D0-9E4C-0445F6A9488C}" type="slidenum">
              <a:rPr lang="en-US" smtClean="0"/>
              <a:t>‹#›</a:t>
            </a:fld>
            <a:endParaRPr lang="en-US"/>
          </a:p>
        </p:txBody>
      </p:sp>
    </p:spTree>
    <p:extLst>
      <p:ext uri="{BB962C8B-B14F-4D97-AF65-F5344CB8AC3E}">
        <p14:creationId xmlns:p14="http://schemas.microsoft.com/office/powerpoint/2010/main" val="629559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4AE013-6615-4D3B-8BDB-BA95DD39BF72}" type="datetimeFigureOut">
              <a:rPr lang="en-US" smtClean="0"/>
              <a:t>4/18/2016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3DE2E2-5006-46D0-9E4C-0445F6A9488C}" type="slidenum">
              <a:rPr lang="en-US" smtClean="0"/>
              <a:t>‹#›</a:t>
            </a:fld>
            <a:endParaRPr lang="en-US"/>
          </a:p>
        </p:txBody>
      </p:sp>
    </p:spTree>
    <p:extLst>
      <p:ext uri="{BB962C8B-B14F-4D97-AF65-F5344CB8AC3E}">
        <p14:creationId xmlns:p14="http://schemas.microsoft.com/office/powerpoint/2010/main" val="531892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4AE013-6615-4D3B-8BDB-BA95DD39BF72}" type="datetimeFigureOut">
              <a:rPr lang="en-US" smtClean="0"/>
              <a:t>4/18/2016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3DE2E2-5006-46D0-9E4C-0445F6A9488C}" type="slidenum">
              <a:rPr lang="en-US" smtClean="0"/>
              <a:t>‹#›</a:t>
            </a:fld>
            <a:endParaRPr lang="en-US"/>
          </a:p>
        </p:txBody>
      </p:sp>
    </p:spTree>
    <p:extLst>
      <p:ext uri="{BB962C8B-B14F-4D97-AF65-F5344CB8AC3E}">
        <p14:creationId xmlns:p14="http://schemas.microsoft.com/office/powerpoint/2010/main" val="3110014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4AE013-6615-4D3B-8BDB-BA95DD39BF72}" type="datetimeFigureOut">
              <a:rPr lang="en-US" smtClean="0"/>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DE2E2-5006-46D0-9E4C-0445F6A9488C}" type="slidenum">
              <a:rPr lang="en-US" smtClean="0"/>
              <a:t>‹#›</a:t>
            </a:fld>
            <a:endParaRPr lang="en-US"/>
          </a:p>
        </p:txBody>
      </p:sp>
    </p:spTree>
    <p:extLst>
      <p:ext uri="{BB962C8B-B14F-4D97-AF65-F5344CB8AC3E}">
        <p14:creationId xmlns:p14="http://schemas.microsoft.com/office/powerpoint/2010/main" val="638940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4AE013-6615-4D3B-8BDB-BA95DD39BF72}" type="datetimeFigureOut">
              <a:rPr lang="en-US" smtClean="0"/>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DE2E2-5006-46D0-9E4C-0445F6A9488C}" type="slidenum">
              <a:rPr lang="en-US" smtClean="0"/>
              <a:t>‹#›</a:t>
            </a:fld>
            <a:endParaRPr lang="en-US"/>
          </a:p>
        </p:txBody>
      </p:sp>
    </p:spTree>
    <p:extLst>
      <p:ext uri="{BB962C8B-B14F-4D97-AF65-F5344CB8AC3E}">
        <p14:creationId xmlns:p14="http://schemas.microsoft.com/office/powerpoint/2010/main" val="94585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4AE013-6615-4D3B-8BDB-BA95DD39BF72}" type="datetimeFigureOut">
              <a:rPr lang="en-US" smtClean="0"/>
              <a:t>4/18/2016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3DE2E2-5006-46D0-9E4C-0445F6A9488C}" type="slidenum">
              <a:rPr lang="en-US" smtClean="0"/>
              <a:t>‹#›</a:t>
            </a:fld>
            <a:endParaRPr lang="en-US"/>
          </a:p>
        </p:txBody>
      </p:sp>
    </p:spTree>
    <p:extLst>
      <p:ext uri="{BB962C8B-B14F-4D97-AF65-F5344CB8AC3E}">
        <p14:creationId xmlns:p14="http://schemas.microsoft.com/office/powerpoint/2010/main" val="3179558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com/url?sa=i&amp;rct=j&amp;q=&amp;esrc=s&amp;source=images&amp;cd=&amp;cad=rja&amp;uact=8&amp;ved=0ahUKEwikt--IluzKAhWBsYMKHXGCABAQjRwIBw&amp;url=http://www.guidingtech.com/52985/transfer-google-keep-to-docs/&amp;psig=AFQjCNFGp1QLiAq-GpiJanWR9B0Et3-7Bg&amp;ust=1455157598108009" TargetMode="Externa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www.guidingtech.com/assets/postimages/2015/11/shutterstock_106853000.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9367"/>
            <a:ext cx="12192000" cy="698633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438400" y="-134266"/>
            <a:ext cx="7315200" cy="923330"/>
          </a:xfrm>
          <a:prstGeom prst="rect">
            <a:avLst/>
          </a:prstGeom>
          <a:noFill/>
        </p:spPr>
        <p:txBody>
          <a:bodyPr wrap="square" rtlCol="0">
            <a:spAutoFit/>
          </a:bodyPr>
          <a:lstStyle/>
          <a:p>
            <a:r>
              <a:rPr lang="en-US" sz="5400" b="1" dirty="0" smtClean="0">
                <a:latin typeface="AR CHRISTY" panose="02000000000000000000" pitchFamily="2" charset="0"/>
              </a:rPr>
              <a:t>-Sticky Note Strategy-</a:t>
            </a:r>
            <a:endParaRPr lang="en-US" sz="1600" b="1" dirty="0">
              <a:latin typeface="AR CHRISTY" panose="02000000000000000000" pitchFamily="2" charset="0"/>
            </a:endParaRPr>
          </a:p>
        </p:txBody>
      </p:sp>
      <p:sp>
        <p:nvSpPr>
          <p:cNvPr id="6" name="TextBox 5"/>
          <p:cNvSpPr txBox="1"/>
          <p:nvPr/>
        </p:nvSpPr>
        <p:spPr>
          <a:xfrm>
            <a:off x="10428571" y="37705"/>
            <a:ext cx="1973179" cy="369332"/>
          </a:xfrm>
          <a:prstGeom prst="rect">
            <a:avLst/>
          </a:prstGeom>
          <a:noFill/>
        </p:spPr>
        <p:txBody>
          <a:bodyPr wrap="square" rtlCol="0">
            <a:spAutoFit/>
          </a:bodyPr>
          <a:lstStyle/>
          <a:p>
            <a:r>
              <a:rPr lang="en-US" b="1" dirty="0" smtClean="0">
                <a:latin typeface="Bradley Hand ITC" panose="03070402050302030203" pitchFamily="66" charset="0"/>
              </a:rPr>
              <a:t>Dana Luck #20</a:t>
            </a:r>
            <a:endParaRPr lang="en-US" b="1" dirty="0">
              <a:latin typeface="Bradley Hand ITC" panose="03070402050302030203" pitchFamily="66" charset="0"/>
            </a:endParaRPr>
          </a:p>
        </p:txBody>
      </p:sp>
      <p:sp>
        <p:nvSpPr>
          <p:cNvPr id="7" name="TextBox 6"/>
          <p:cNvSpPr txBox="1"/>
          <p:nvPr/>
        </p:nvSpPr>
        <p:spPr>
          <a:xfrm>
            <a:off x="1872724" y="857379"/>
            <a:ext cx="2486526" cy="400110"/>
          </a:xfrm>
          <a:prstGeom prst="rect">
            <a:avLst/>
          </a:prstGeom>
          <a:noFill/>
        </p:spPr>
        <p:txBody>
          <a:bodyPr wrap="square" rtlCol="0">
            <a:spAutoFit/>
          </a:bodyPr>
          <a:lstStyle/>
          <a:p>
            <a:r>
              <a:rPr lang="en-US" sz="2000" b="1" u="sng" dirty="0" smtClean="0">
                <a:latin typeface="AR JULIAN" panose="02000000000000000000" pitchFamily="2" charset="0"/>
              </a:rPr>
              <a:t>What is it?</a:t>
            </a:r>
            <a:endParaRPr lang="en-US" sz="2000" b="1" u="sng" dirty="0">
              <a:latin typeface="AR JULIAN" panose="02000000000000000000" pitchFamily="2" charset="0"/>
            </a:endParaRPr>
          </a:p>
        </p:txBody>
      </p:sp>
      <p:sp>
        <p:nvSpPr>
          <p:cNvPr id="8" name="TextBox 7"/>
          <p:cNvSpPr txBox="1"/>
          <p:nvPr/>
        </p:nvSpPr>
        <p:spPr>
          <a:xfrm>
            <a:off x="4518919" y="916310"/>
            <a:ext cx="2743200" cy="369332"/>
          </a:xfrm>
          <a:prstGeom prst="rect">
            <a:avLst/>
          </a:prstGeom>
          <a:noFill/>
        </p:spPr>
        <p:txBody>
          <a:bodyPr wrap="square" rtlCol="0">
            <a:spAutoFit/>
          </a:bodyPr>
          <a:lstStyle/>
          <a:p>
            <a:r>
              <a:rPr lang="en-US" b="1" u="sng" dirty="0" smtClean="0">
                <a:latin typeface="AR JULIAN" panose="02000000000000000000" pitchFamily="2" charset="0"/>
              </a:rPr>
              <a:t>Who will it work for?</a:t>
            </a:r>
            <a:endParaRPr lang="en-US" b="1" u="sng" dirty="0">
              <a:latin typeface="AR JULIAN" panose="02000000000000000000" pitchFamily="2" charset="0"/>
            </a:endParaRPr>
          </a:p>
        </p:txBody>
      </p:sp>
      <p:sp>
        <p:nvSpPr>
          <p:cNvPr id="9" name="TextBox 8"/>
          <p:cNvSpPr txBox="1"/>
          <p:nvPr/>
        </p:nvSpPr>
        <p:spPr>
          <a:xfrm>
            <a:off x="7663861" y="785243"/>
            <a:ext cx="3031958" cy="646331"/>
          </a:xfrm>
          <a:prstGeom prst="rect">
            <a:avLst/>
          </a:prstGeom>
          <a:noFill/>
        </p:spPr>
        <p:txBody>
          <a:bodyPr wrap="square" rtlCol="0">
            <a:spAutoFit/>
          </a:bodyPr>
          <a:lstStyle/>
          <a:p>
            <a:pPr algn="ctr"/>
            <a:r>
              <a:rPr lang="en-US" b="1" u="sng" dirty="0" smtClean="0">
                <a:latin typeface="AR JULIAN" panose="02000000000000000000" pitchFamily="2" charset="0"/>
              </a:rPr>
              <a:t>What does it help students overcome?</a:t>
            </a:r>
            <a:endParaRPr lang="en-US" b="1" u="sng" dirty="0">
              <a:latin typeface="AR JULIAN" panose="02000000000000000000" pitchFamily="2" charset="0"/>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84632" y="3393802"/>
            <a:ext cx="2622375" cy="3380581"/>
          </a:xfrm>
          <a:prstGeom prst="rect">
            <a:avLst/>
          </a:prstGeom>
          <a:ln w="38100">
            <a:solidFill>
              <a:srgbClr val="002060"/>
            </a:solidFill>
          </a:ln>
        </p:spPr>
      </p:pic>
      <p:sp>
        <p:nvSpPr>
          <p:cNvPr id="11" name="Rectangle 10"/>
          <p:cNvSpPr/>
          <p:nvPr/>
        </p:nvSpPr>
        <p:spPr>
          <a:xfrm>
            <a:off x="1301479" y="1147033"/>
            <a:ext cx="2848917" cy="2246769"/>
          </a:xfrm>
          <a:prstGeom prst="rect">
            <a:avLst/>
          </a:prstGeom>
        </p:spPr>
        <p:txBody>
          <a:bodyPr wrap="square">
            <a:spAutoFit/>
          </a:bodyPr>
          <a:lstStyle/>
          <a:p>
            <a:r>
              <a:rPr lang="en-US" sz="1400" dirty="0" smtClean="0">
                <a:latin typeface="Berlin Sans FB" panose="020E0602020502020306" pitchFamily="34" charset="0"/>
              </a:rPr>
              <a:t>A reading strategy that helps students keep track of an idea, theme, or details while reading in a textbook. It also teaches students the skills proficient readers use:  </a:t>
            </a:r>
          </a:p>
          <a:p>
            <a:r>
              <a:rPr lang="en-US" sz="1400" dirty="0" smtClean="0">
                <a:latin typeface="Berlin Sans FB" panose="020E0602020502020306" pitchFamily="34" charset="0"/>
              </a:rPr>
              <a:t>• Making connections to their lives or other texts, </a:t>
            </a:r>
          </a:p>
          <a:p>
            <a:r>
              <a:rPr lang="en-US" sz="1400" dirty="0" smtClean="0">
                <a:latin typeface="Berlin Sans FB" panose="020E0602020502020306" pitchFamily="34" charset="0"/>
              </a:rPr>
              <a:t>• Talking back to texts and authors — commenting, questioning, predicting. </a:t>
            </a:r>
            <a:endParaRPr lang="en-US" sz="1400" dirty="0">
              <a:latin typeface="Berlin Sans FB" panose="020E0602020502020306" pitchFamily="34" charset="0"/>
            </a:endParaRPr>
          </a:p>
        </p:txBody>
      </p:sp>
      <p:sp>
        <p:nvSpPr>
          <p:cNvPr id="12" name="TextBox 11"/>
          <p:cNvSpPr txBox="1"/>
          <p:nvPr/>
        </p:nvSpPr>
        <p:spPr>
          <a:xfrm>
            <a:off x="4647255" y="1412888"/>
            <a:ext cx="2486527" cy="1569660"/>
          </a:xfrm>
          <a:prstGeom prst="rect">
            <a:avLst/>
          </a:prstGeom>
          <a:noFill/>
        </p:spPr>
        <p:txBody>
          <a:bodyPr wrap="square" rtlCol="0">
            <a:spAutoFit/>
          </a:bodyPr>
          <a:lstStyle/>
          <a:p>
            <a:pPr algn="ctr"/>
            <a:r>
              <a:rPr lang="en-US" sz="1600" dirty="0" smtClean="0">
                <a:latin typeface="Berlin Sans FB" panose="020E0602020502020306" pitchFamily="34" charset="0"/>
              </a:rPr>
              <a:t>This strategy will work for anyone that wants to help assist their skills or wants to even try something new. This is also really helpful to students with </a:t>
            </a:r>
            <a:r>
              <a:rPr lang="en-US" sz="1600" b="1" dirty="0" smtClean="0">
                <a:latin typeface="Berlin Sans FB" panose="020E0602020502020306" pitchFamily="34" charset="0"/>
              </a:rPr>
              <a:t>ADHD.</a:t>
            </a:r>
            <a:endParaRPr lang="en-US" sz="1600" b="1" dirty="0">
              <a:latin typeface="Berlin Sans FB" panose="020E0602020502020306" pitchFamily="34" charset="0"/>
            </a:endParaRPr>
          </a:p>
        </p:txBody>
      </p:sp>
      <p:sp>
        <p:nvSpPr>
          <p:cNvPr id="13" name="TextBox 12"/>
          <p:cNvSpPr txBox="1"/>
          <p:nvPr/>
        </p:nvSpPr>
        <p:spPr>
          <a:xfrm>
            <a:off x="7663861" y="1519738"/>
            <a:ext cx="3031958" cy="1323439"/>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latin typeface="Berlin Sans FB" panose="020E0602020502020306" pitchFamily="34" charset="0"/>
              </a:rPr>
              <a:t>Selective attention problems</a:t>
            </a:r>
          </a:p>
          <a:p>
            <a:pPr marL="285750" indent="-285750">
              <a:buFont typeface="Arial" panose="020B0604020202020204" pitchFamily="34" charset="0"/>
              <a:buChar char="•"/>
            </a:pPr>
            <a:r>
              <a:rPr lang="en-US" sz="1600" dirty="0" smtClean="0">
                <a:latin typeface="Berlin Sans FB" panose="020E0602020502020306" pitchFamily="34" charset="0"/>
              </a:rPr>
              <a:t>Sustained Attention Problems</a:t>
            </a:r>
          </a:p>
          <a:p>
            <a:pPr marL="285750" indent="-285750">
              <a:buFont typeface="Arial" panose="020B0604020202020204" pitchFamily="34" charset="0"/>
              <a:buChar char="•"/>
            </a:pPr>
            <a:r>
              <a:rPr lang="en-US" sz="1600" dirty="0" smtClean="0">
                <a:latin typeface="Berlin Sans FB" panose="020E0602020502020306" pitchFamily="34" charset="0"/>
              </a:rPr>
              <a:t>Impulsivity</a:t>
            </a:r>
          </a:p>
          <a:p>
            <a:pPr marL="285750" indent="-285750">
              <a:buFont typeface="Arial" panose="020B0604020202020204" pitchFamily="34" charset="0"/>
              <a:buChar char="•"/>
            </a:pPr>
            <a:r>
              <a:rPr lang="en-US" sz="1600" dirty="0" smtClean="0">
                <a:latin typeface="Berlin Sans FB" panose="020E0602020502020306" pitchFamily="34" charset="0"/>
              </a:rPr>
              <a:t>High Levels of Verbal and Motor Activity</a:t>
            </a:r>
            <a:endParaRPr lang="en-US" sz="1600" dirty="0">
              <a:latin typeface="Berlin Sans FB" panose="020E0602020502020306" pitchFamily="34" charset="0"/>
            </a:endParaRPr>
          </a:p>
        </p:txBody>
      </p:sp>
      <p:sp>
        <p:nvSpPr>
          <p:cNvPr id="14" name="Rectangle 13"/>
          <p:cNvSpPr/>
          <p:nvPr/>
        </p:nvSpPr>
        <p:spPr>
          <a:xfrm>
            <a:off x="2631287" y="3573851"/>
            <a:ext cx="6614051" cy="3139321"/>
          </a:xfrm>
          <a:prstGeom prst="rect">
            <a:avLst/>
          </a:prstGeom>
          <a:solidFill>
            <a:srgbClr val="FF66FF"/>
          </a:solidFill>
        </p:spPr>
        <p:txBody>
          <a:bodyPr wrap="square">
            <a:spAutoFit/>
          </a:bodyPr>
          <a:lstStyle/>
          <a:p>
            <a:r>
              <a:rPr lang="en-US" b="1" u="sng" dirty="0" smtClean="0">
                <a:latin typeface="AR JULIAN" panose="02000000000000000000" pitchFamily="2" charset="0"/>
              </a:rPr>
              <a:t>Steps: </a:t>
            </a:r>
          </a:p>
          <a:p>
            <a:r>
              <a:rPr lang="en-US" dirty="0" smtClean="0">
                <a:latin typeface="Century Gothic" panose="020B0502020202020204" pitchFamily="34" charset="0"/>
              </a:rPr>
              <a:t>1) Prior to turning students loose on a text, determine the purpose for the reading. </a:t>
            </a:r>
          </a:p>
          <a:p>
            <a:r>
              <a:rPr lang="en-US" dirty="0" smtClean="0">
                <a:latin typeface="Century Gothic" panose="020B0502020202020204" pitchFamily="34" charset="0"/>
              </a:rPr>
              <a:t>2) Explain the purpose for the reading to the students. </a:t>
            </a:r>
          </a:p>
          <a:p>
            <a:r>
              <a:rPr lang="en-US" dirty="0" smtClean="0">
                <a:latin typeface="Century Gothic" panose="020B0502020202020204" pitchFamily="34" charset="0"/>
              </a:rPr>
              <a:t>3) Distribute sticky notes.</a:t>
            </a:r>
          </a:p>
          <a:p>
            <a:r>
              <a:rPr lang="en-US" dirty="0" smtClean="0">
                <a:latin typeface="Century Gothic" panose="020B0502020202020204" pitchFamily="34" charset="0"/>
              </a:rPr>
              <a:t>4) As the teacher reads to the students, the student will pull off a sticky note, make a comment related to the reading on it and attach it to the page in their own book. </a:t>
            </a:r>
          </a:p>
          <a:p>
            <a:r>
              <a:rPr lang="en-US" dirty="0" smtClean="0">
                <a:latin typeface="Century Gothic" panose="020B0502020202020204" pitchFamily="34" charset="0"/>
              </a:rPr>
              <a:t>5) In follow-up discussions sticky notes can guide students in their comments shared, or questions raised, or predictions given.   </a:t>
            </a:r>
            <a:endParaRPr lang="en-US" dirty="0">
              <a:latin typeface="Century Gothic" panose="020B0502020202020204" pitchFamily="34" charset="0"/>
            </a:endParaRPr>
          </a:p>
        </p:txBody>
      </p:sp>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866" y="3442573"/>
            <a:ext cx="2311671" cy="3331810"/>
          </a:xfrm>
          <a:prstGeom prst="rect">
            <a:avLst/>
          </a:prstGeom>
          <a:ln w="38100">
            <a:solidFill>
              <a:srgbClr val="002060"/>
            </a:solidFill>
          </a:ln>
        </p:spPr>
      </p:pic>
    </p:spTree>
    <p:extLst>
      <p:ext uri="{BB962C8B-B14F-4D97-AF65-F5344CB8AC3E}">
        <p14:creationId xmlns:p14="http://schemas.microsoft.com/office/powerpoint/2010/main" val="3124119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68921" y="582640"/>
            <a:ext cx="3549917" cy="4508927"/>
          </a:xfrm>
          <a:prstGeom prst="rect">
            <a:avLst/>
          </a:prstGeom>
          <a:solidFill>
            <a:srgbClr val="66FF66"/>
          </a:solidFill>
        </p:spPr>
        <p:txBody>
          <a:bodyPr wrap="square" rtlCol="0">
            <a:spAutoFit/>
          </a:bodyPr>
          <a:lstStyle/>
          <a:p>
            <a:pPr algn="ctr"/>
            <a:r>
              <a:rPr lang="en-US" sz="2000" b="1" dirty="0" smtClean="0">
                <a:latin typeface="AR JULIAN" panose="02000000000000000000" pitchFamily="2" charset="0"/>
              </a:rPr>
              <a:t>1. Selective Attention Problems:</a:t>
            </a:r>
          </a:p>
          <a:p>
            <a:pPr marL="285750" indent="-285750">
              <a:buFont typeface="Arial" panose="020B0604020202020204" pitchFamily="34" charset="0"/>
              <a:buChar char="•"/>
            </a:pPr>
            <a:r>
              <a:rPr lang="en-US" sz="1300" dirty="0" smtClean="0">
                <a:latin typeface="Arial Narrow" panose="020B0606020202030204" pitchFamily="34" charset="0"/>
              </a:rPr>
              <a:t>Children can also use a sticky note to mark where they stop within an assignment when they take a break. </a:t>
            </a:r>
          </a:p>
          <a:p>
            <a:pPr marL="285750" indent="-285750">
              <a:buFont typeface="Arial" panose="020B0604020202020204" pitchFamily="34" charset="0"/>
              <a:buChar char="•"/>
            </a:pPr>
            <a:r>
              <a:rPr lang="en-US" sz="1300" dirty="0" smtClean="0">
                <a:latin typeface="Arial Narrow" panose="020B0606020202030204" pitchFamily="34" charset="0"/>
              </a:rPr>
              <a:t>For attention to independent seatwork, have students highlight what to attend to first next to the priority assignment), “2</a:t>
            </a:r>
            <a:r>
              <a:rPr lang="en-US" sz="1300" baseline="30000" dirty="0" smtClean="0">
                <a:latin typeface="Arial Narrow" panose="020B0606020202030204" pitchFamily="34" charset="0"/>
              </a:rPr>
              <a:t>nd</a:t>
            </a:r>
            <a:r>
              <a:rPr lang="en-US" sz="1300" dirty="0" smtClean="0">
                <a:latin typeface="Arial Narrow" panose="020B0606020202030204" pitchFamily="34" charset="0"/>
              </a:rPr>
              <a:t> and “3rd” (third). </a:t>
            </a:r>
          </a:p>
          <a:p>
            <a:pPr marL="285750" indent="-285750">
              <a:buFont typeface="Arial" panose="020B0604020202020204" pitchFamily="34" charset="0"/>
              <a:buChar char="•"/>
            </a:pPr>
            <a:r>
              <a:rPr lang="en-US" sz="1300" dirty="0" smtClean="0">
                <a:latin typeface="Arial Narrow" panose="020B0606020202030204" pitchFamily="34" charset="0"/>
              </a:rPr>
              <a:t>When practicing spelling words, have students cover spelling words with a sticky note, write the word next to the note, then compare their spelling with the correct spelling.</a:t>
            </a:r>
          </a:p>
          <a:p>
            <a:pPr marL="285750" indent="-285750">
              <a:buFont typeface="Arial" panose="020B0604020202020204" pitchFamily="34" charset="0"/>
              <a:buChar char="•"/>
            </a:pPr>
            <a:r>
              <a:rPr lang="en-US" sz="1300" dirty="0" smtClean="0">
                <a:latin typeface="Arial Narrow" panose="020B0606020202030204" pitchFamily="34" charset="0"/>
              </a:rPr>
              <a:t> Use sticky notes to provide prompts if error analysis reveals a predictable pattern of errors in student work, such as forgetting to complete one step or difficulty with one type of problem. </a:t>
            </a:r>
          </a:p>
          <a:p>
            <a:pPr marL="285750" indent="-285750">
              <a:buFont typeface="Arial" panose="020B0604020202020204" pitchFamily="34" charset="0"/>
              <a:buChar char="•"/>
            </a:pPr>
            <a:r>
              <a:rPr lang="en-US" sz="1300" dirty="0" smtClean="0">
                <a:latin typeface="Arial Narrow" panose="020B0606020202030204" pitchFamily="34" charset="0"/>
              </a:rPr>
              <a:t>Use sticky notes to help students practice executing specific steps or processes. If students have a hard time remembering how to complete one type of problem then they can put a permanent model of a completed problem on a sticky note.</a:t>
            </a:r>
            <a:endParaRPr lang="en-US" sz="1300" dirty="0">
              <a:latin typeface="Arial Narrow" panose="020B0606020202030204" pitchFamily="34" charset="0"/>
            </a:endParaRPr>
          </a:p>
        </p:txBody>
      </p:sp>
      <p:sp>
        <p:nvSpPr>
          <p:cNvPr id="6" name="TextBox 5"/>
          <p:cNvSpPr txBox="1"/>
          <p:nvPr/>
        </p:nvSpPr>
        <p:spPr>
          <a:xfrm>
            <a:off x="6689771" y="216375"/>
            <a:ext cx="2796340" cy="3847207"/>
          </a:xfrm>
          <a:prstGeom prst="rect">
            <a:avLst/>
          </a:prstGeom>
          <a:solidFill>
            <a:srgbClr val="FFFF66"/>
          </a:solidFill>
        </p:spPr>
        <p:txBody>
          <a:bodyPr wrap="square" rtlCol="0">
            <a:spAutoFit/>
          </a:bodyPr>
          <a:lstStyle/>
          <a:p>
            <a:pPr algn="ctr"/>
            <a:r>
              <a:rPr lang="en-US" b="1" dirty="0" smtClean="0">
                <a:latin typeface="AR JULIAN" panose="02000000000000000000" pitchFamily="2" charset="0"/>
              </a:rPr>
              <a:t>3. Sustained Attention Problems:</a:t>
            </a:r>
          </a:p>
          <a:p>
            <a:pPr marL="285750" indent="-285750">
              <a:buFont typeface="Arial" panose="020B0604020202020204" pitchFamily="34" charset="0"/>
              <a:buChar char="•"/>
            </a:pPr>
            <a:r>
              <a:rPr lang="en-US" sz="1300" dirty="0" smtClean="0">
                <a:latin typeface="Arial Narrow" panose="020B0606020202030204" pitchFamily="34" charset="0"/>
              </a:rPr>
              <a:t>Have students create an order for their completion of tasks on a sticky note on their desks. </a:t>
            </a:r>
          </a:p>
          <a:p>
            <a:pPr marL="285750" indent="-285750">
              <a:buFont typeface="Arial" panose="020B0604020202020204" pitchFamily="34" charset="0"/>
              <a:buChar char="•"/>
            </a:pPr>
            <a:r>
              <a:rPr lang="en-US" sz="1300" dirty="0" smtClean="0">
                <a:latin typeface="Arial Narrow" panose="020B0606020202030204" pitchFamily="34" charset="0"/>
              </a:rPr>
              <a:t>Students can use sticky notes at their desks to remind them what they need to do during a specific time period.</a:t>
            </a:r>
          </a:p>
          <a:p>
            <a:pPr marL="285750" indent="-285750">
              <a:buFont typeface="Arial" panose="020B0604020202020204" pitchFamily="34" charset="0"/>
              <a:buChar char="•"/>
            </a:pPr>
            <a:r>
              <a:rPr lang="en-US" sz="1300" dirty="0" smtClean="0">
                <a:latin typeface="Arial Narrow" panose="020B0606020202030204" pitchFamily="34" charset="0"/>
              </a:rPr>
              <a:t> Take-home and bring-to-school sticky notes could be made using different colors.</a:t>
            </a:r>
          </a:p>
          <a:p>
            <a:pPr marL="285750" indent="-285750">
              <a:buFont typeface="Arial" panose="020B0604020202020204" pitchFamily="34" charset="0"/>
              <a:buChar char="•"/>
            </a:pPr>
            <a:r>
              <a:rPr lang="en-US" sz="1300" dirty="0" smtClean="0">
                <a:latin typeface="Arial Narrow" panose="020B0606020202030204" pitchFamily="34" charset="0"/>
              </a:rPr>
              <a:t>Use sticky notes to have students summarize and interact with reading materials. Many strategies for determining main ideas, supporting details, or determining setting elements can include sticky notes. Or even just ask questions.</a:t>
            </a:r>
          </a:p>
        </p:txBody>
      </p:sp>
      <p:sp>
        <p:nvSpPr>
          <p:cNvPr id="7" name="TextBox 6"/>
          <p:cNvSpPr txBox="1"/>
          <p:nvPr/>
        </p:nvSpPr>
        <p:spPr>
          <a:xfrm>
            <a:off x="9578045" y="99178"/>
            <a:ext cx="2582779" cy="2970044"/>
          </a:xfrm>
          <a:prstGeom prst="rect">
            <a:avLst/>
          </a:prstGeom>
          <a:solidFill>
            <a:srgbClr val="66CCFF"/>
          </a:solidFill>
        </p:spPr>
        <p:txBody>
          <a:bodyPr wrap="square" rtlCol="0">
            <a:spAutoFit/>
          </a:bodyPr>
          <a:lstStyle/>
          <a:p>
            <a:pPr algn="ctr"/>
            <a:r>
              <a:rPr lang="en-US" b="1" dirty="0" smtClean="0">
                <a:latin typeface="AR JULIAN" panose="02000000000000000000" pitchFamily="2" charset="0"/>
              </a:rPr>
              <a:t>4. Impulsivity: </a:t>
            </a:r>
          </a:p>
          <a:p>
            <a:pPr marL="285750" indent="-285750">
              <a:buFont typeface="Arial" panose="020B0604020202020204" pitchFamily="34" charset="0"/>
              <a:buChar char="•"/>
            </a:pPr>
            <a:r>
              <a:rPr lang="en-US" sz="1300" dirty="0" smtClean="0">
                <a:latin typeface="Arial Narrow" panose="020B0606020202030204" pitchFamily="34" charset="0"/>
              </a:rPr>
              <a:t>Create a list of projects students can work on when they are stuck or have completed a task in class. Teachers can place the list on a sticky note. </a:t>
            </a:r>
          </a:p>
          <a:p>
            <a:pPr marL="285750" indent="-285750">
              <a:buFont typeface="Arial" panose="020B0604020202020204" pitchFamily="34" charset="0"/>
              <a:buChar char="•"/>
            </a:pPr>
            <a:r>
              <a:rPr lang="en-US" sz="1300" dirty="0" smtClean="0">
                <a:latin typeface="Arial Narrow" panose="020B0606020202030204" pitchFamily="34" charset="0"/>
              </a:rPr>
              <a:t>Help children monitor their behavior. Teachers can give children a certain number of sticky notes for an hour, morning, or day, and each time students talk out of turn or provide off-topic comments, they have to give the teacher a note.</a:t>
            </a:r>
            <a:endParaRPr lang="en-US" sz="1300" dirty="0">
              <a:latin typeface="Arial Narrow" panose="020B0606020202030204" pitchFamily="34" charset="0"/>
            </a:endParaRPr>
          </a:p>
        </p:txBody>
      </p:sp>
      <p:sp>
        <p:nvSpPr>
          <p:cNvPr id="8" name="TextBox 7"/>
          <p:cNvSpPr txBox="1"/>
          <p:nvPr/>
        </p:nvSpPr>
        <p:spPr>
          <a:xfrm>
            <a:off x="3746208" y="507869"/>
            <a:ext cx="2877556" cy="4247317"/>
          </a:xfrm>
          <a:prstGeom prst="rect">
            <a:avLst/>
          </a:prstGeom>
          <a:solidFill>
            <a:srgbClr val="CC66FF"/>
          </a:solidFill>
        </p:spPr>
        <p:txBody>
          <a:bodyPr wrap="square" rtlCol="0">
            <a:spAutoFit/>
          </a:bodyPr>
          <a:lstStyle/>
          <a:p>
            <a:pPr algn="ctr"/>
            <a:r>
              <a:rPr lang="en-US" b="1" dirty="0" smtClean="0">
                <a:latin typeface="AR JULIAN" panose="02000000000000000000" pitchFamily="2" charset="0"/>
              </a:rPr>
              <a:t>2. High Levels of Verbal and Motor Activity:</a:t>
            </a:r>
          </a:p>
          <a:p>
            <a:pPr marL="285750" indent="-285750">
              <a:buFont typeface="Arial" panose="020B0604020202020204" pitchFamily="34" charset="0"/>
              <a:buChar char="•"/>
            </a:pPr>
            <a:r>
              <a:rPr lang="en-US" sz="1300" dirty="0" smtClean="0">
                <a:latin typeface="Arial Narrow" panose="020B0606020202030204" pitchFamily="34" charset="0"/>
              </a:rPr>
              <a:t>Have children come up with thoughts and questions during class. Children should write or draw these questions on sticky notes and then have time at the end of class to discuss their questions and comments.</a:t>
            </a:r>
          </a:p>
          <a:p>
            <a:pPr marL="285750" indent="-285750">
              <a:buFont typeface="Arial" panose="020B0604020202020204" pitchFamily="34" charset="0"/>
              <a:buChar char="•"/>
            </a:pPr>
            <a:r>
              <a:rPr lang="en-US" sz="1300" dirty="0" smtClean="0">
                <a:latin typeface="Arial Narrow" panose="020B0606020202030204" pitchFamily="34" charset="0"/>
              </a:rPr>
              <a:t>Teach children appropriate ways to engage in specific activities that would allow for their activity needs to be met in the classroom. Place sticky notes on their desks of children. Ex: moving to another desk, going to a standing desk, or asking to take a bathroom break. </a:t>
            </a:r>
          </a:p>
          <a:p>
            <a:pPr marL="285750" indent="-285750">
              <a:buFont typeface="Arial" panose="020B0604020202020204" pitchFamily="34" charset="0"/>
              <a:buChar char="•"/>
            </a:pPr>
            <a:r>
              <a:rPr lang="en-US" sz="1300" dirty="0" smtClean="0">
                <a:latin typeface="Arial Narrow" panose="020B0606020202030204" pitchFamily="34" charset="0"/>
              </a:rPr>
              <a:t>Have a certain number of free movement passes for children to use when they need to move around more than just within the classroom with sticky notes.</a:t>
            </a:r>
            <a:endParaRPr lang="en-US" sz="1300" dirty="0">
              <a:latin typeface="Arial Narrow" panose="020B0606020202030204" pitchFamily="34" charset="0"/>
            </a:endParaRPr>
          </a:p>
        </p:txBody>
      </p:sp>
      <p:sp>
        <p:nvSpPr>
          <p:cNvPr id="9" name="TextBox 8"/>
          <p:cNvSpPr txBox="1"/>
          <p:nvPr/>
        </p:nvSpPr>
        <p:spPr>
          <a:xfrm>
            <a:off x="0" y="-22162"/>
            <a:ext cx="10369972" cy="584775"/>
          </a:xfrm>
          <a:prstGeom prst="rect">
            <a:avLst/>
          </a:prstGeom>
          <a:noFill/>
        </p:spPr>
        <p:txBody>
          <a:bodyPr wrap="square" rtlCol="0">
            <a:spAutoFit/>
          </a:bodyPr>
          <a:lstStyle/>
          <a:p>
            <a:r>
              <a:rPr lang="en-US" sz="3200" u="sng" dirty="0" smtClean="0">
                <a:solidFill>
                  <a:schemeClr val="bg1"/>
                </a:solidFill>
                <a:latin typeface="AR CHRISTY" panose="02000000000000000000" pitchFamily="2" charset="0"/>
              </a:rPr>
              <a:t>Ways To Incorporate in Teaching:</a:t>
            </a:r>
            <a:endParaRPr lang="en-US" sz="3200" u="sng" dirty="0">
              <a:solidFill>
                <a:schemeClr val="bg1"/>
              </a:solidFill>
              <a:latin typeface="AR CHRISTY" panose="02000000000000000000" pitchFamily="2" charset="0"/>
            </a:endParaRPr>
          </a:p>
        </p:txBody>
      </p:sp>
      <p:sp>
        <p:nvSpPr>
          <p:cNvPr id="10" name="TextBox 9"/>
          <p:cNvSpPr txBox="1"/>
          <p:nvPr/>
        </p:nvSpPr>
        <p:spPr>
          <a:xfrm>
            <a:off x="57964" y="5177530"/>
            <a:ext cx="12102860" cy="1546577"/>
          </a:xfrm>
          <a:prstGeom prst="rect">
            <a:avLst/>
          </a:prstGeom>
          <a:solidFill>
            <a:schemeClr val="bg1"/>
          </a:solidFill>
        </p:spPr>
        <p:txBody>
          <a:bodyPr wrap="square" rtlCol="0">
            <a:spAutoFit/>
          </a:bodyPr>
          <a:lstStyle/>
          <a:p>
            <a:pPr lvl="0"/>
            <a:r>
              <a:rPr lang="en-US" sz="1350" b="1" u="sng" dirty="0" smtClean="0">
                <a:latin typeface="Times New Roman" panose="02020603050405020304" pitchFamily="18" charset="0"/>
                <a:cs typeface="Times New Roman" panose="02020603050405020304" pitchFamily="18" charset="0"/>
              </a:rPr>
              <a:t>Resources:</a:t>
            </a:r>
          </a:p>
          <a:p>
            <a:pPr marL="285750" lvl="0" indent="-285750">
              <a:buFont typeface="Arial" panose="020B0604020202020204" pitchFamily="34" charset="0"/>
              <a:buChar char="•"/>
            </a:pPr>
            <a:r>
              <a:rPr lang="en-US" sz="1350" dirty="0" smtClean="0">
                <a:latin typeface="Times New Roman" panose="02020603050405020304" pitchFamily="18" charset="0"/>
                <a:cs typeface="Times New Roman" panose="02020603050405020304" pitchFamily="18" charset="0"/>
              </a:rPr>
              <a:t>Stormont</a:t>
            </a:r>
            <a:r>
              <a:rPr lang="en-US" sz="1350" dirty="0">
                <a:latin typeface="Times New Roman" panose="02020603050405020304" pitchFamily="18" charset="0"/>
                <a:cs typeface="Times New Roman" panose="02020603050405020304" pitchFamily="18" charset="0"/>
              </a:rPr>
              <a:t>, M. A. (2008</a:t>
            </a:r>
            <a:r>
              <a:rPr lang="en-US" sz="1350" i="1" dirty="0">
                <a:latin typeface="Times New Roman" panose="02020603050405020304" pitchFamily="18" charset="0"/>
                <a:cs typeface="Times New Roman" panose="02020603050405020304" pitchFamily="18" charset="0"/>
              </a:rPr>
              <a:t>). Increase Academic Success for Children with ADHD Using Sticky Notes and Highlighters</a:t>
            </a:r>
            <a:r>
              <a:rPr lang="en-US" sz="1350" dirty="0">
                <a:latin typeface="Times New Roman" panose="02020603050405020304" pitchFamily="18" charset="0"/>
                <a:cs typeface="Times New Roman" panose="02020603050405020304" pitchFamily="18" charset="0"/>
              </a:rPr>
              <a:t>. </a:t>
            </a:r>
            <a:r>
              <a:rPr lang="en-US" sz="1350" i="1" dirty="0">
                <a:latin typeface="Times New Roman" panose="02020603050405020304" pitchFamily="18" charset="0"/>
                <a:cs typeface="Times New Roman" panose="02020603050405020304" pitchFamily="18" charset="0"/>
              </a:rPr>
              <a:t>Intervention In School And Clinic</a:t>
            </a:r>
            <a:r>
              <a:rPr lang="en-US" sz="1350" dirty="0">
                <a:latin typeface="Times New Roman" panose="02020603050405020304" pitchFamily="18" charset="0"/>
                <a:cs typeface="Times New Roman" panose="02020603050405020304" pitchFamily="18" charset="0"/>
              </a:rPr>
              <a:t>, 43(5), 305-308.</a:t>
            </a:r>
          </a:p>
          <a:p>
            <a:pPr marL="285750" lvl="0" indent="-285750">
              <a:buFont typeface="Arial" panose="020B0604020202020204" pitchFamily="34" charset="0"/>
              <a:buChar char="•"/>
            </a:pPr>
            <a:r>
              <a:rPr lang="en-US" sz="1350" dirty="0" smtClean="0">
                <a:latin typeface="Times New Roman" panose="02020603050405020304" pitchFamily="18" charset="0"/>
                <a:cs typeface="Times New Roman" panose="02020603050405020304" pitchFamily="18" charset="0"/>
              </a:rPr>
              <a:t>Wells</a:t>
            </a:r>
            <a:r>
              <a:rPr lang="en-US" sz="1350" dirty="0">
                <a:latin typeface="Times New Roman" panose="02020603050405020304" pitchFamily="18" charset="0"/>
                <a:cs typeface="Times New Roman" panose="02020603050405020304" pitchFamily="18" charset="0"/>
              </a:rPr>
              <a:t>, J. j., &amp; </a:t>
            </a:r>
            <a:r>
              <a:rPr lang="en-US" sz="1350" dirty="0" err="1">
                <a:latin typeface="Times New Roman" panose="02020603050405020304" pitchFamily="18" charset="0"/>
                <a:cs typeface="Times New Roman" panose="02020603050405020304" pitchFamily="18" charset="0"/>
              </a:rPr>
              <a:t>Sheehey</a:t>
            </a:r>
            <a:r>
              <a:rPr lang="en-US" sz="1350" dirty="0">
                <a:latin typeface="Times New Roman" panose="02020603050405020304" pitchFamily="18" charset="0"/>
                <a:cs typeface="Times New Roman" panose="02020603050405020304" pitchFamily="18" charset="0"/>
              </a:rPr>
              <a:t>, P. H. (2012). </a:t>
            </a:r>
            <a:r>
              <a:rPr lang="en-US" sz="1350" i="1" dirty="0">
                <a:latin typeface="Times New Roman" panose="02020603050405020304" pitchFamily="18" charset="0"/>
                <a:cs typeface="Times New Roman" panose="02020603050405020304" pitchFamily="18" charset="0"/>
              </a:rPr>
              <a:t>Person-Centered Planning. Teaching Exceptional Children</a:t>
            </a:r>
            <a:r>
              <a:rPr lang="en-US" sz="1350" dirty="0">
                <a:latin typeface="Times New Roman" panose="02020603050405020304" pitchFamily="18" charset="0"/>
                <a:cs typeface="Times New Roman" panose="02020603050405020304" pitchFamily="18" charset="0"/>
              </a:rPr>
              <a:t>, 44(3), 32-39.</a:t>
            </a:r>
          </a:p>
          <a:p>
            <a:pPr marL="285750" lvl="0" indent="-285750">
              <a:buFont typeface="Arial" panose="020B0604020202020204" pitchFamily="34" charset="0"/>
              <a:buChar char="•"/>
            </a:pPr>
            <a:r>
              <a:rPr lang="en-US" sz="1350" dirty="0" err="1" smtClean="0">
                <a:latin typeface="Times New Roman" panose="02020603050405020304" pitchFamily="18" charset="0"/>
                <a:cs typeface="Times New Roman" panose="02020603050405020304" pitchFamily="18" charset="0"/>
              </a:rPr>
              <a:t>Xie</a:t>
            </a:r>
            <a:r>
              <a:rPr lang="en-US" sz="1350" dirty="0">
                <a:latin typeface="Times New Roman" panose="02020603050405020304" pitchFamily="18" charset="0"/>
                <a:cs typeface="Times New Roman" panose="02020603050405020304" pitchFamily="18" charset="0"/>
              </a:rPr>
              <a:t>, B., </a:t>
            </a:r>
            <a:r>
              <a:rPr lang="en-US" sz="1350" dirty="0" err="1">
                <a:latin typeface="Times New Roman" panose="02020603050405020304" pitchFamily="18" charset="0"/>
                <a:cs typeface="Times New Roman" panose="02020603050405020304" pitchFamily="18" charset="0"/>
              </a:rPr>
              <a:t>Druin</a:t>
            </a:r>
            <a:r>
              <a:rPr lang="en-US" sz="1350" dirty="0">
                <a:latin typeface="Times New Roman" panose="02020603050405020304" pitchFamily="18" charset="0"/>
                <a:cs typeface="Times New Roman" panose="02020603050405020304" pitchFamily="18" charset="0"/>
              </a:rPr>
              <a:t>, A., Fails, J., Massey, S., Golub, E., </a:t>
            </a:r>
            <a:r>
              <a:rPr lang="en-US" sz="1350" dirty="0" err="1">
                <a:latin typeface="Times New Roman" panose="02020603050405020304" pitchFamily="18" charset="0"/>
                <a:cs typeface="Times New Roman" panose="02020603050405020304" pitchFamily="18" charset="0"/>
              </a:rPr>
              <a:t>Franckel</a:t>
            </a:r>
            <a:r>
              <a:rPr lang="en-US" sz="1350" dirty="0">
                <a:latin typeface="Times New Roman" panose="02020603050405020304" pitchFamily="18" charset="0"/>
                <a:cs typeface="Times New Roman" panose="02020603050405020304" pitchFamily="18" charset="0"/>
              </a:rPr>
              <a:t>, S., &amp; Schneider, K. (2012). </a:t>
            </a:r>
            <a:r>
              <a:rPr lang="en-US" sz="1350" i="1" dirty="0">
                <a:latin typeface="Times New Roman" panose="02020603050405020304" pitchFamily="18" charset="0"/>
                <a:cs typeface="Times New Roman" panose="02020603050405020304" pitchFamily="18" charset="0"/>
              </a:rPr>
              <a:t>Connecting generations: developing co-design methods for older adults and children</a:t>
            </a:r>
            <a:r>
              <a:rPr lang="en-US" sz="1350" dirty="0">
                <a:latin typeface="Times New Roman" panose="02020603050405020304" pitchFamily="18" charset="0"/>
                <a:cs typeface="Times New Roman" panose="02020603050405020304" pitchFamily="18" charset="0"/>
              </a:rPr>
              <a:t>. </a:t>
            </a:r>
            <a:r>
              <a:rPr lang="en-US" sz="1350" i="1" dirty="0" err="1">
                <a:latin typeface="Times New Roman" panose="02020603050405020304" pitchFamily="18" charset="0"/>
                <a:cs typeface="Times New Roman" panose="02020603050405020304" pitchFamily="18" charset="0"/>
              </a:rPr>
              <a:t>Behaviour</a:t>
            </a:r>
            <a:r>
              <a:rPr lang="en-US" sz="1350" i="1" dirty="0">
                <a:latin typeface="Times New Roman" panose="02020603050405020304" pitchFamily="18" charset="0"/>
                <a:cs typeface="Times New Roman" panose="02020603050405020304" pitchFamily="18" charset="0"/>
              </a:rPr>
              <a:t> &amp; Information Technology</a:t>
            </a:r>
            <a:r>
              <a:rPr lang="en-US" sz="1350" dirty="0">
                <a:latin typeface="Times New Roman" panose="02020603050405020304" pitchFamily="18" charset="0"/>
                <a:cs typeface="Times New Roman" panose="02020603050405020304" pitchFamily="18" charset="0"/>
              </a:rPr>
              <a:t>, 31(4), 413-423 11p. </a:t>
            </a:r>
            <a:endParaRPr lang="en-US" sz="1350" dirty="0" smtClean="0">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en-US" sz="1350" dirty="0" err="1" smtClean="0">
                <a:latin typeface="Times New Roman" panose="02020603050405020304" pitchFamily="18" charset="0"/>
                <a:cs typeface="Times New Roman" panose="02020603050405020304" pitchFamily="18" charset="0"/>
              </a:rPr>
              <a:t>Morozov</a:t>
            </a:r>
            <a:r>
              <a:rPr lang="en-US" sz="1350" dirty="0">
                <a:latin typeface="Times New Roman" panose="02020603050405020304" pitchFamily="18" charset="0"/>
                <a:cs typeface="Times New Roman" panose="02020603050405020304" pitchFamily="18" charset="0"/>
              </a:rPr>
              <a:t>, M., </a:t>
            </a:r>
            <a:r>
              <a:rPr lang="en-US" sz="1350" dirty="0" err="1">
                <a:latin typeface="Times New Roman" panose="02020603050405020304" pitchFamily="18" charset="0"/>
                <a:cs typeface="Times New Roman" panose="02020603050405020304" pitchFamily="18" charset="0"/>
              </a:rPr>
              <a:t>Smorkalov</a:t>
            </a:r>
            <a:r>
              <a:rPr lang="en-US" sz="1350" dirty="0">
                <a:latin typeface="Times New Roman" panose="02020603050405020304" pitchFamily="18" charset="0"/>
                <a:cs typeface="Times New Roman" panose="02020603050405020304" pitchFamily="18" charset="0"/>
              </a:rPr>
              <a:t>, A., &amp; </a:t>
            </a:r>
            <a:r>
              <a:rPr lang="en-US" sz="1350" dirty="0" err="1">
                <a:latin typeface="Times New Roman" panose="02020603050405020304" pitchFamily="18" charset="0"/>
                <a:cs typeface="Times New Roman" panose="02020603050405020304" pitchFamily="18" charset="0"/>
              </a:rPr>
              <a:t>Fominykh</a:t>
            </a:r>
            <a:r>
              <a:rPr lang="en-US" sz="1350" dirty="0">
                <a:latin typeface="Times New Roman" panose="02020603050405020304" pitchFamily="18" charset="0"/>
                <a:cs typeface="Times New Roman" panose="02020603050405020304" pitchFamily="18" charset="0"/>
              </a:rPr>
              <a:t>, M. (2014).</a:t>
            </a:r>
            <a:r>
              <a:rPr lang="en-US" sz="1350" i="1" dirty="0">
                <a:latin typeface="Times New Roman" panose="02020603050405020304" pitchFamily="18" charset="0"/>
                <a:cs typeface="Times New Roman" panose="02020603050405020304" pitchFamily="18" charset="0"/>
              </a:rPr>
              <a:t> Sticky Notes -- A Tool for Supporting Collaborative Activities in a 3D Virtual World. 2014 IEEE 14Th International Conference On Advanced Learning Technologies</a:t>
            </a:r>
            <a:r>
              <a:rPr lang="en-US" sz="1350" dirty="0">
                <a:latin typeface="Times New Roman" panose="02020603050405020304" pitchFamily="18" charset="0"/>
                <a:cs typeface="Times New Roman" panose="02020603050405020304" pitchFamily="18" charset="0"/>
              </a:rPr>
              <a:t>, 683. </a:t>
            </a: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17712" y="2843727"/>
            <a:ext cx="1218286" cy="2199910"/>
          </a:xfrm>
          <a:prstGeom prst="rect">
            <a:avLst/>
          </a:prstGeom>
          <a:ln w="38100">
            <a:solidFill>
              <a:srgbClr val="002060"/>
            </a:solidFill>
          </a:ln>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39658" y="3838651"/>
            <a:ext cx="1695348" cy="1234279"/>
          </a:xfrm>
          <a:prstGeom prst="rect">
            <a:avLst/>
          </a:prstGeom>
          <a:ln w="38100">
            <a:solidFill>
              <a:srgbClr val="002060"/>
            </a:solidFill>
          </a:ln>
        </p:spPr>
      </p:pic>
    </p:spTree>
    <p:extLst>
      <p:ext uri="{BB962C8B-B14F-4D97-AF65-F5344CB8AC3E}">
        <p14:creationId xmlns:p14="http://schemas.microsoft.com/office/powerpoint/2010/main" val="19244176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863</Words>
  <Application>Microsoft Office PowerPoint</Application>
  <PresentationFormat>Custom</PresentationFormat>
  <Paragraphs>43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Dana Luck</dc:creator>
  <cp:lastModifiedBy>NicoleDay</cp:lastModifiedBy>
  <cp:revision>1</cp:revision>
  <dcterms:created xsi:type="dcterms:W3CDTF">2016-02-10T16:08:36Z</dcterms:created>
  <dcterms:modified xsi:type="dcterms:W3CDTF">2016-04-18T22:36:05Z</dcterms:modified>
</cp:coreProperties>
</file>